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3"/>
  </p:sldMasterIdLst>
  <p:notesMasterIdLst>
    <p:notesMasterId r:id="rId24"/>
  </p:notesMasterIdLst>
  <p:handoutMasterIdLst>
    <p:handoutMasterId r:id="rId25"/>
  </p:handoutMasterIdLst>
  <p:sldIdLst>
    <p:sldId id="416" r:id="rId4"/>
    <p:sldId id="417" r:id="rId5"/>
    <p:sldId id="429" r:id="rId6"/>
    <p:sldId id="430" r:id="rId7"/>
    <p:sldId id="420" r:id="rId8"/>
    <p:sldId id="419" r:id="rId9"/>
    <p:sldId id="435" r:id="rId10"/>
    <p:sldId id="421" r:id="rId11"/>
    <p:sldId id="426" r:id="rId12"/>
    <p:sldId id="424" r:id="rId13"/>
    <p:sldId id="431" r:id="rId14"/>
    <p:sldId id="434" r:id="rId15"/>
    <p:sldId id="432" r:id="rId16"/>
    <p:sldId id="433" r:id="rId17"/>
    <p:sldId id="438" r:id="rId18"/>
    <p:sldId id="439" r:id="rId19"/>
    <p:sldId id="418" r:id="rId20"/>
    <p:sldId id="409" r:id="rId21"/>
    <p:sldId id="436" r:id="rId22"/>
    <p:sldId id="437" r:id="rId23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>
            <p14:sldId id="416"/>
            <p14:sldId id="417"/>
          </p14:sldIdLst>
        </p14:section>
        <p14:section name="1 - Copilot getting started" id="{1544AAB7-22C5-4ADB-9EFE-13343251DA2E}">
          <p14:sldIdLst/>
        </p14:section>
        <p14:section name="2 - Copilot Agents" id="{686E0881-8CB2-48FA-AC7F-07EFDCB451F5}">
          <p14:sldIdLst/>
        </p14:section>
        <p14:section name="3- ETD+Sentinel" id="{FDEC1A34-4753-47E4-9F08-BF820F84523F}">
          <p14:sldIdLst>
            <p14:sldId id="429"/>
            <p14:sldId id="430"/>
            <p14:sldId id="420"/>
            <p14:sldId id="419"/>
            <p14:sldId id="435"/>
            <p14:sldId id="421"/>
            <p14:sldId id="426"/>
            <p14:sldId id="424"/>
            <p14:sldId id="431"/>
            <p14:sldId id="434"/>
            <p14:sldId id="432"/>
            <p14:sldId id="433"/>
          </p14:sldIdLst>
        </p14:section>
        <p14:section name="4 - Secure SAP App" id="{F66A68E6-E20C-46BC-91DC-8814F2FB0918}">
          <p14:sldIdLst>
            <p14:sldId id="438"/>
            <p14:sldId id="439"/>
          </p14:sldIdLst>
        </p14:section>
        <p14:section name="5 - SAP IDM to Entra ID migration" id="{985E32AB-5BB7-4C47-81EB-EB71452594F1}">
          <p14:sldIdLst/>
        </p14:section>
        <p14:section name="Go go go" id="{1CFCC745-F74D-4ABA-A995-42DAACFA49F4}">
          <p14:sldIdLst>
            <p14:sldId id="418"/>
          </p14:sldIdLst>
        </p14:section>
        <p14:section name="Followup" id="{E228A65D-4B95-4FEE-9A69-F629087D1923}">
          <p14:sldIdLst>
            <p14:sldId id="409"/>
          </p14:sldIdLst>
        </p14:section>
        <p14:section name="drawings" id="{20372A3F-51AA-4749-8E2E-0F3DB53938C1}">
          <p14:sldIdLst>
            <p14:sldId id="436"/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6D3"/>
    <a:srgbClr val="22485B"/>
    <a:srgbClr val="000000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96" d="100"/>
          <a:sy n="96" d="100"/>
        </p:scale>
        <p:origin x="1332" y="312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541424195" sldId="2147483724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541424195" sldId="2147483724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06.03.2025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06.03.2025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3B5ECAC-CDB5-EF24-C419-1CE2FD6C9BF2}"/>
              </a:ext>
            </a:extLst>
          </p:cNvPr>
          <p:cNvSpPr txBox="1"/>
          <p:nvPr userDrawn="1"/>
        </p:nvSpPr>
        <p:spPr>
          <a:xfrm>
            <a:off x="9555687" y="5096368"/>
            <a:ext cx="2222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endParaRPr lang="de-DE" dirty="0">
              <a:solidFill>
                <a:schemeClr val="bg1"/>
              </a:solidFill>
            </a:endParaRPr>
          </a:p>
          <a:p>
            <a:pPr algn="l"/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7B9A9-6939-E494-6C46-B0578ABD00FC}"/>
              </a:ext>
            </a:extLst>
          </p:cNvPr>
          <p:cNvSpPr txBox="1"/>
          <p:nvPr userDrawn="1"/>
        </p:nvSpPr>
        <p:spPr>
          <a:xfrm>
            <a:off x="9555687" y="5800868"/>
            <a:ext cx="2336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4th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April</a:t>
            </a:r>
          </a:p>
          <a:p>
            <a:pPr algn="l"/>
            <a:r>
              <a:rPr lang="de-DE" sz="1400" b="0" dirty="0">
                <a:solidFill>
                  <a:schemeClr val="bg1"/>
                </a:solidFill>
              </a:rPr>
              <a:t>RheinMain </a:t>
            </a:r>
            <a:r>
              <a:rPr lang="de-DE" sz="1400" b="0" dirty="0" err="1">
                <a:solidFill>
                  <a:schemeClr val="bg1"/>
                </a:solidFill>
              </a:rPr>
              <a:t>Congress</a:t>
            </a:r>
            <a:r>
              <a:rPr lang="de-DE" sz="1400" b="0" dirty="0">
                <a:solidFill>
                  <a:schemeClr val="bg1"/>
                </a:solidFill>
              </a:rPr>
              <a:t> Center, Wiesbaden</a:t>
            </a:r>
            <a:endParaRPr lang="en-DE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6. März 2025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EFE3F-98C0-3CD7-3D7F-C29E4EFA5B64}"/>
              </a:ext>
            </a:extLst>
          </p:cNvPr>
          <p:cNvSpPr txBox="1"/>
          <p:nvPr userDrawn="1"/>
        </p:nvSpPr>
        <p:spPr>
          <a:xfrm>
            <a:off x="8806849" y="6214240"/>
            <a:ext cx="2856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6. März 2025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69BDE1-3D61-7E93-F41E-071AE288F487}"/>
              </a:ext>
            </a:extLst>
          </p:cNvPr>
          <p:cNvSpPr txBox="1"/>
          <p:nvPr userDrawn="1"/>
        </p:nvSpPr>
        <p:spPr>
          <a:xfrm>
            <a:off x="8806850" y="6214240"/>
            <a:ext cx="270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DSAG-</a:t>
            </a:r>
            <a:r>
              <a:rPr lang="de-DE" dirty="0" err="1">
                <a:solidFill>
                  <a:schemeClr val="bg1"/>
                </a:solidFill>
              </a:rPr>
              <a:t>TechXchange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0" dirty="0">
                <a:solidFill>
                  <a:schemeClr val="bg1"/>
                </a:solidFill>
              </a:rPr>
              <a:t>2025</a:t>
            </a:r>
            <a:endParaRPr lang="en-DE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2443BA-9941-3985-E8D3-C6FCDD2A5C29}"/>
              </a:ext>
            </a:extLst>
          </p:cNvPr>
          <p:cNvSpPr txBox="1"/>
          <p:nvPr userDrawn="1"/>
        </p:nvSpPr>
        <p:spPr>
          <a:xfrm>
            <a:off x="11753711" y="981355"/>
            <a:ext cx="39240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200" b="0" dirty="0">
                <a:solidFill>
                  <a:srgbClr val="22485B"/>
                </a:solidFill>
              </a:rPr>
              <a:t>2025</a:t>
            </a:r>
            <a:endParaRPr lang="en-DE" sz="1200" b="0" dirty="0">
              <a:solidFill>
                <a:srgbClr val="224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6. März 2025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03" r:id="rId7"/>
    <p:sldLayoutId id="2147483704" r:id="rId8"/>
    <p:sldLayoutId id="2147483679" r:id="rId9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security/security-insider/intelligence-reports/microsoft-digital-defense-report-2024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schmitt@sap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hyperlink" Target="https://www.linkedin.com/in/martin-pankraz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i-management-policy-snippets/blob/master/examples/Request%20OAuth2%20access%20token%20from%20SAP%20using%20AAD%20JWT%20token.xml" TargetMode="External"/><Relationship Id="rId2" Type="http://schemas.openxmlformats.org/officeDocument/2006/relationships/hyperlink" Target="https://api.sap.com/policytemplate/Principal_Propagation_via_Entra_I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neaky-goggles" TargetMode="External"/><Relationship Id="rId2" Type="http://schemas.openxmlformats.org/officeDocument/2006/relationships/hyperlink" Target="https://aka.ms/techxchange-msf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ka.ms/techxchange-ms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si.bund.de/SharedDocs/Downloads/DE/BSI/Publikationen/Lageberichte/Lagebericht2024.pdf?__blob=publicationFile&amp;v=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5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3A33C9-C584-1139-83AD-2C04709E2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4A300B-6AAE-1F79-5A6E-CA870BD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TechXChange</a:t>
            </a:r>
            <a:r>
              <a:rPr lang="en-US" dirty="0"/>
              <a:t> 2025 – Microsoft Track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6A57A2-5A15-4D29-E24D-4827F8992B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EA69-F1B6-BB42-F0B7-B8A7069EB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Having </a:t>
            </a:r>
            <a:r>
              <a:rPr lang="de-DE" cap="none" dirty="0" err="1"/>
              <a:t>fun</a:t>
            </a:r>
            <a:r>
              <a:rPr lang="de-DE" cap="none" dirty="0"/>
              <a:t> </a:t>
            </a:r>
            <a:r>
              <a:rPr lang="de-DE" cap="none" dirty="0" err="1"/>
              <a:t>hacking</a:t>
            </a:r>
            <a:endParaRPr lang="en-DE" cap="none" dirty="0"/>
          </a:p>
        </p:txBody>
      </p:sp>
      <p:pic>
        <p:nvPicPr>
          <p:cNvPr id="5" name="Picture 4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878FDCBD-18E2-3425-2B92-1B91A358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1428423"/>
            <a:ext cx="6848146" cy="4665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6FCF4-03D8-357E-9A93-3C633792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86" y="2806541"/>
            <a:ext cx="4404014" cy="211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8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8CC65B-427E-E779-BBF4-95004DB32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Rank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3178F-79F2-B494-8446-07BC7A3B4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Where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</a:t>
            </a:r>
            <a:r>
              <a:rPr lang="de-DE" cap="none" dirty="0" err="1"/>
              <a:t>go</a:t>
            </a:r>
            <a:r>
              <a:rPr lang="de-DE" cap="none" dirty="0"/>
              <a:t> </a:t>
            </a:r>
            <a:r>
              <a:rPr lang="de-DE" cap="none" dirty="0" err="1"/>
              <a:t>from</a:t>
            </a:r>
            <a:r>
              <a:rPr lang="de-DE" cap="none" dirty="0"/>
              <a:t> </a:t>
            </a:r>
            <a:r>
              <a:rPr lang="de-DE" cap="none" dirty="0" err="1"/>
              <a:t>here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partnership</a:t>
            </a:r>
            <a:r>
              <a:rPr lang="de-DE" cap="none" dirty="0"/>
              <a:t> </a:t>
            </a:r>
            <a:r>
              <a:rPr lang="de-DE" cap="none" dirty="0" err="1"/>
              <a:t>between</a:t>
            </a:r>
            <a:r>
              <a:rPr lang="de-DE" cap="none" dirty="0"/>
              <a:t> ETD and Sentinel?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342349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35FD7-6049-355C-7C89-608A0A566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Raise </a:t>
            </a:r>
            <a:r>
              <a:rPr lang="de-DE" cap="none" dirty="0" err="1"/>
              <a:t>the</a:t>
            </a:r>
            <a:r>
              <a:rPr lang="de-DE" cap="none" dirty="0"/>
              <a:t> bar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your</a:t>
            </a:r>
            <a:r>
              <a:rPr lang="de-DE" cap="none" dirty="0"/>
              <a:t> SAP </a:t>
            </a:r>
            <a:r>
              <a:rPr lang="de-DE" cap="none" dirty="0" err="1"/>
              <a:t>sign</a:t>
            </a:r>
            <a:r>
              <a:rPr lang="de-DE" cap="none" dirty="0"/>
              <a:t>-ins </a:t>
            </a:r>
            <a:r>
              <a:rPr lang="de-DE" cap="none" dirty="0" err="1"/>
              <a:t>from</a:t>
            </a:r>
            <a:r>
              <a:rPr lang="de-DE" cap="none" dirty="0"/>
              <a:t> </a:t>
            </a:r>
            <a:r>
              <a:rPr lang="de-DE" cap="none" dirty="0" err="1"/>
              <a:t>better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</a:t>
            </a:r>
            <a:r>
              <a:rPr lang="de-DE" cap="none"/>
              <a:t>best</a:t>
            </a:r>
            <a:endParaRPr lang="en-DE" cap="non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3C3932-8E64-609B-B6C1-5B379ADD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2747" y="1105027"/>
            <a:ext cx="9296986" cy="525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7A9A3-23BF-1FD1-0083-E4491D1A8262}"/>
              </a:ext>
            </a:extLst>
          </p:cNvPr>
          <p:cNvSpPr txBox="1"/>
          <p:nvPr/>
        </p:nvSpPr>
        <p:spPr>
          <a:xfrm>
            <a:off x="2934501" y="6453134"/>
            <a:ext cx="689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Microsoft </a:t>
            </a:r>
            <a:r>
              <a:rPr lang="de-DE" dirty="0" err="1">
                <a:hlinkClick r:id="rId3"/>
              </a:rPr>
              <a:t>Digitial</a:t>
            </a:r>
            <a:r>
              <a:rPr lang="de-DE" dirty="0">
                <a:hlinkClick r:id="rId3"/>
              </a:rPr>
              <a:t> Defense Report 2024</a:t>
            </a:r>
            <a:r>
              <a:rPr lang="de-DE" dirty="0"/>
              <a:t>	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4606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BD36-6EB6-5A79-8780-1AED4716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1B70-0EB5-EFD6-AB9F-7EAAFD9660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>
                <a:solidFill>
                  <a:schemeClr val="bg1"/>
                </a:solidFill>
              </a:rPr>
              <a:t>Roadmap-Wünsche, Feedback und Projekt-Ideen gerne im Gespräch direkt an uns.</a:t>
            </a:r>
            <a:endParaRPr lang="en-DE" cap="non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89485-AF5C-5B8A-6751-9064AA093542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📬michael.schmitt@sap.com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C8F94-DA9D-0558-AFD8-3D1E2AE3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6B4004E-3865-5F1D-628C-FAA859AD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68" y="1863823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9427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3DA88-5F4A-9424-EB97-45F8699C81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cap="none" dirty="0"/>
              <a:t>Secure SAP app integration with Microsoft	</a:t>
            </a:r>
            <a:endParaRPr lang="en-DE" cap="none" dirty="0"/>
          </a:p>
        </p:txBody>
      </p:sp>
      <p:pic>
        <p:nvPicPr>
          <p:cNvPr id="1026" name="Picture 2" descr="Architecture overview showing integration between Power Platform and SAP services using SSO via Azure API Management">
            <a:extLst>
              <a:ext uri="{FF2B5EF4-FFF2-40B4-BE49-F238E27FC236}">
                <a16:creationId xmlns:a16="http://schemas.microsoft.com/office/drawing/2014/main" id="{4F5F85F2-E7B9-F1F8-4E24-0123B5CF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82" y="1253871"/>
            <a:ext cx="10040595" cy="54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7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1E76C-AD68-98BD-9E27-2986F5B4EC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Official </a:t>
            </a:r>
            <a:r>
              <a:rPr lang="de-DE" cap="none" dirty="0" err="1"/>
              <a:t>configurations</a:t>
            </a:r>
            <a:r>
              <a:rPr lang="de-DE" cap="none" dirty="0"/>
              <a:t> on </a:t>
            </a:r>
            <a:r>
              <a:rPr lang="de-DE" cap="none" dirty="0">
                <a:hlinkClick r:id="rId2"/>
              </a:rPr>
              <a:t>SAP API hub</a:t>
            </a:r>
            <a:r>
              <a:rPr lang="de-DE" cap="none" dirty="0"/>
              <a:t> and </a:t>
            </a:r>
            <a:r>
              <a:rPr lang="de-DE" cap="none" dirty="0">
                <a:hlinkClick r:id="rId3"/>
              </a:rPr>
              <a:t>Azure </a:t>
            </a:r>
            <a:r>
              <a:rPr lang="de-DE" cap="none" dirty="0" err="1">
                <a:hlinkClick r:id="rId3"/>
              </a:rPr>
              <a:t>platform</a:t>
            </a:r>
            <a:endParaRPr lang="de-DE" cap="none" dirty="0"/>
          </a:p>
          <a:p>
            <a:r>
              <a:rPr lang="de-DE" cap="none" dirty="0" err="1"/>
              <a:t>give</a:t>
            </a:r>
            <a:r>
              <a:rPr lang="de-DE" cap="none" dirty="0"/>
              <a:t> </a:t>
            </a:r>
            <a:r>
              <a:rPr lang="de-DE" cap="none" dirty="0" err="1"/>
              <a:t>piece</a:t>
            </a:r>
            <a:r>
              <a:rPr lang="de-DE" cap="none" dirty="0"/>
              <a:t> </a:t>
            </a:r>
            <a:r>
              <a:rPr lang="de-DE" cap="none" dirty="0" err="1"/>
              <a:t>of</a:t>
            </a:r>
            <a:r>
              <a:rPr lang="de-DE" cap="none" dirty="0"/>
              <a:t> </a:t>
            </a:r>
            <a:r>
              <a:rPr lang="de-DE" cap="none" dirty="0" err="1"/>
              <a:t>mind</a:t>
            </a:r>
            <a:endParaRPr lang="en-DE" cap="none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B3B3E8-FFB1-95AF-AD2E-D8B34F720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35" y="1211552"/>
            <a:ext cx="5907264" cy="411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681E9-F886-110B-4F2A-700E783E8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736" y="1211552"/>
            <a:ext cx="5907264" cy="4434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76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0E697-6D4E-6EA4-B0AF-19C93072F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961" y="1878151"/>
            <a:ext cx="10795414" cy="3628128"/>
          </a:xfrm>
        </p:spPr>
        <p:txBody>
          <a:bodyPr/>
          <a:lstStyle/>
          <a:p>
            <a:r>
              <a:rPr lang="en-US" sz="4800" dirty="0">
                <a:hlinkClick r:id="rId2"/>
              </a:rPr>
              <a:t>https://aka.ms/techxchange-msft</a:t>
            </a:r>
            <a:endParaRPr lang="en-US" sz="4800" dirty="0"/>
          </a:p>
          <a:p>
            <a:r>
              <a:rPr lang="en-US" sz="4800" dirty="0">
                <a:hlinkClick r:id="rId3"/>
              </a:rPr>
              <a:t>https://aka.ms/sneaky-goggles</a:t>
            </a:r>
            <a:r>
              <a:rPr lang="en-US" sz="4800" dirty="0"/>
              <a:t> </a:t>
            </a:r>
            <a:endParaRPr lang="en-DE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7C8FC-E535-1114-7836-5641C7F722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Ready, Set, GO!</a:t>
            </a:r>
            <a:endParaRPr lang="en-DE" dirty="0"/>
          </a:p>
        </p:txBody>
      </p:sp>
      <p:pic>
        <p:nvPicPr>
          <p:cNvPr id="2050" name="Picture 2" descr="Github Logo - Free social media icons">
            <a:extLst>
              <a:ext uri="{FF2B5EF4-FFF2-40B4-BE49-F238E27FC236}">
                <a16:creationId xmlns:a16="http://schemas.microsoft.com/office/drawing/2014/main" id="{9B43B401-16DC-F686-8AD2-4338E2C13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8" y="2016952"/>
            <a:ext cx="569843" cy="5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EED5F5-EC46-5EFF-4CAC-1B7B010B7144}"/>
              </a:ext>
            </a:extLst>
          </p:cNvPr>
          <p:cNvSpPr txBox="1"/>
          <p:nvPr/>
        </p:nvSpPr>
        <p:spPr>
          <a:xfrm>
            <a:off x="330166" y="3272803"/>
            <a:ext cx="8547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👀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228197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>
                <a:solidFill>
                  <a:schemeClr val="bg1"/>
                </a:solidFill>
              </a:rPr>
              <a:t>Roadmap-Wünsche, Feedback und Projekt-Ideen gerne im Gespräch direkt an uns. Link bleibt 30 Tage offen.</a:t>
            </a:r>
            <a:endParaRPr lang="en-DE" cap="non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79C5A1-80F8-3590-7802-0261ADCC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47" y="1117194"/>
            <a:ext cx="8651112" cy="5588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00564-06D1-1812-E0E2-BAE6320653BF}"/>
              </a:ext>
            </a:extLst>
          </p:cNvPr>
          <p:cNvSpPr/>
          <p:nvPr/>
        </p:nvSpPr>
        <p:spPr>
          <a:xfrm>
            <a:off x="9100226" y="1172183"/>
            <a:ext cx="1240276" cy="243191"/>
          </a:xfrm>
          <a:prstGeom prst="rect">
            <a:avLst/>
          </a:prstGeom>
          <a:solidFill>
            <a:srgbClr val="3376D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65C1D-AE8E-875C-F939-A9217CCF5C74}"/>
              </a:ext>
            </a:extLst>
          </p:cNvPr>
          <p:cNvSpPr/>
          <p:nvPr/>
        </p:nvSpPr>
        <p:spPr>
          <a:xfrm>
            <a:off x="8191500" y="6248400"/>
            <a:ext cx="1800225" cy="512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75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394252"/>
          </a:xfrm>
        </p:spPr>
        <p:txBody>
          <a:bodyPr/>
          <a:lstStyle/>
          <a:p>
            <a:pPr algn="ctr"/>
            <a:r>
              <a:rPr lang="de-DE" cap="none" dirty="0">
                <a:latin typeface="+mn-lt"/>
                <a:hlinkClick r:id="rId2"/>
              </a:rPr>
              <a:t>https://aka.ms/techxchange-msft</a:t>
            </a:r>
            <a:endParaRPr lang="de-DE" cap="none" dirty="0">
              <a:latin typeface="+mn-lt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BB38AE-CC1C-7BC1-B6D5-F7385F928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r="16318"/>
          <a:stretch/>
        </p:blipFill>
        <p:spPr>
          <a:xfrm>
            <a:off x="3533165" y="907774"/>
            <a:ext cx="6301409" cy="1444356"/>
          </a:xfrm>
          <a:prstGeom prst="rect">
            <a:avLst/>
          </a:prstGeom>
        </p:spPr>
      </p:pic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216F771E-7A56-EFD2-357E-ED9124BC2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3" y="2421705"/>
            <a:ext cx="5055125" cy="1800657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D933A372-CF9A-B337-BB4A-12C3E94FD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" y="4368229"/>
            <a:ext cx="5053699" cy="180065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3AFF5356-74CA-2758-78CD-72F1EF37E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17" y="2421705"/>
            <a:ext cx="5077263" cy="1800657"/>
          </a:xfrm>
          <a:prstGeom prst="rect">
            <a:avLst/>
          </a:prstGeom>
        </p:spPr>
      </p:pic>
      <p:pic>
        <p:nvPicPr>
          <p:cNvPr id="12" name="Picture 11" descr="A close up of a text&#10;&#10;AI-generated content may be incorrect.">
            <a:extLst>
              <a:ext uri="{FF2B5EF4-FFF2-40B4-BE49-F238E27FC236}">
                <a16:creationId xmlns:a16="http://schemas.microsoft.com/office/drawing/2014/main" id="{931D2DB4-DB26-1386-85EB-F9DE85D3B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17" y="5268558"/>
            <a:ext cx="5182567" cy="9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83BC0-0B2B-300C-DDCF-6F5375F24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DBA28A-96C3-6634-3600-BA36CC4BC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79" y="1243453"/>
            <a:ext cx="5080641" cy="5204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6598A-E450-97DE-A568-BAF46594A7D5}"/>
              </a:ext>
            </a:extLst>
          </p:cNvPr>
          <p:cNvSpPr/>
          <p:nvPr/>
        </p:nvSpPr>
        <p:spPr>
          <a:xfrm>
            <a:off x="3555679" y="5936236"/>
            <a:ext cx="1283021" cy="512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03D662-5206-07A7-5887-AF14024CF6F8}"/>
              </a:ext>
            </a:extLst>
          </p:cNvPr>
          <p:cNvSpPr/>
          <p:nvPr/>
        </p:nvSpPr>
        <p:spPr>
          <a:xfrm>
            <a:off x="5276850" y="3845939"/>
            <a:ext cx="1104236" cy="306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74F12E-279E-3B6A-50F7-C8C4EC2E1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62" y="1504681"/>
            <a:ext cx="8783276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0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(2024)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0053D07-E838-6779-61E8-3AA497A5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" y="2031109"/>
            <a:ext cx="5706271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28637A1-819F-E8F6-0287-6ABD3D39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26" y="1903520"/>
            <a:ext cx="4510636" cy="34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4525-1731-1EEB-8935-39B31255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4">
            <a:extLst>
              <a:ext uri="{FF2B5EF4-FFF2-40B4-BE49-F238E27FC236}">
                <a16:creationId xmlns:a16="http://schemas.microsoft.com/office/drawing/2014/main" id="{4203E92C-AE7C-4A8D-1776-4E651ACE059C}"/>
              </a:ext>
            </a:extLst>
          </p:cNvPr>
          <p:cNvSpPr/>
          <p:nvPr/>
        </p:nvSpPr>
        <p:spPr>
          <a:xfrm>
            <a:off x="803051" y="1552654"/>
            <a:ext cx="3428966" cy="3752694"/>
          </a:xfrm>
          <a:prstGeom prst="roundRect">
            <a:avLst>
              <a:gd name="adj" fmla="val 4549"/>
            </a:avLst>
          </a:prstGeom>
          <a:solidFill>
            <a:schemeClr val="bg1"/>
          </a:solidFill>
          <a:ln w="19050">
            <a:solidFill>
              <a:srgbClr val="007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626B-49B1-76F8-985A-6AAFD8242C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ETD </a:t>
            </a:r>
            <a:r>
              <a:rPr lang="de-DE" cap="none" dirty="0" err="1"/>
              <a:t>supplies</a:t>
            </a:r>
            <a:r>
              <a:rPr lang="de-DE" cap="none" dirty="0"/>
              <a:t> </a:t>
            </a:r>
            <a:r>
              <a:rPr lang="de-DE" cap="none" dirty="0" err="1"/>
              <a:t>alerts</a:t>
            </a:r>
            <a:r>
              <a:rPr lang="de-DE" cap="none" dirty="0"/>
              <a:t> </a:t>
            </a:r>
            <a:r>
              <a:rPr lang="de-DE" cap="none" dirty="0" err="1"/>
              <a:t>to</a:t>
            </a:r>
            <a:r>
              <a:rPr lang="de-DE" cap="none" dirty="0"/>
              <a:t> Microsoft Sentinel </a:t>
            </a:r>
            <a:r>
              <a:rPr lang="de-DE" cap="none" dirty="0" err="1"/>
              <a:t>for</a:t>
            </a:r>
            <a:r>
              <a:rPr lang="de-DE" cap="none" dirty="0"/>
              <a:t> </a:t>
            </a:r>
            <a:r>
              <a:rPr lang="de-DE" cap="none" dirty="0" err="1"/>
              <a:t>correlation</a:t>
            </a:r>
            <a:r>
              <a:rPr lang="de-DE" cap="none" dirty="0"/>
              <a:t> </a:t>
            </a:r>
            <a:r>
              <a:rPr lang="de-DE" cap="none" dirty="0" err="1"/>
              <a:t>with</a:t>
            </a:r>
            <a:r>
              <a:rPr lang="de-DE" cap="none" dirty="0"/>
              <a:t> wider IT </a:t>
            </a:r>
            <a:r>
              <a:rPr lang="de-DE" cap="none" dirty="0" err="1"/>
              <a:t>ecosystem</a:t>
            </a:r>
            <a:endParaRPr lang="en-DE" cap="none" dirty="0"/>
          </a:p>
        </p:txBody>
      </p:sp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2CB06D76-1102-8152-11C8-3C27AAC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93" y="1891207"/>
            <a:ext cx="2762655" cy="189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4C300A-3C4A-3697-CC67-147457DD8307}"/>
              </a:ext>
            </a:extLst>
          </p:cNvPr>
          <p:cNvSpPr txBox="1"/>
          <p:nvPr/>
        </p:nvSpPr>
        <p:spPr>
          <a:xfrm>
            <a:off x="1134372" y="1552653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pic>
        <p:nvPicPr>
          <p:cNvPr id="7" name="Picture 6" descr="A blue shield with a lock&#10;&#10;AI-generated content may be incorrect.">
            <a:extLst>
              <a:ext uri="{FF2B5EF4-FFF2-40B4-BE49-F238E27FC236}">
                <a16:creationId xmlns:a16="http://schemas.microsoft.com/office/drawing/2014/main" id="{6476DC68-86E4-D227-170E-DBD3C6296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78" y="4017233"/>
            <a:ext cx="1327869" cy="1327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F4B40-7700-98C8-28F8-59A37B8F97EC}"/>
              </a:ext>
            </a:extLst>
          </p:cNvPr>
          <p:cNvSpPr txBox="1"/>
          <p:nvPr/>
        </p:nvSpPr>
        <p:spPr>
          <a:xfrm>
            <a:off x="5100038" y="5311324"/>
            <a:ext cx="2562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Enterprise </a:t>
            </a:r>
            <a:r>
              <a:rPr lang="de-DE" dirty="0" err="1"/>
              <a:t>Threat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,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edition</a:t>
            </a:r>
            <a:endParaRPr lang="en-DE" sz="1200" b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D607C-0707-9EBB-12E8-361AB7BC88B7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>
            <a:off x="3999013" y="4677465"/>
            <a:ext cx="1670265" cy="37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CD5BA81-8060-B178-077F-66BDE551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31" y="4418855"/>
            <a:ext cx="2966882" cy="517219"/>
          </a:xfrm>
          <a:prstGeom prst="rect">
            <a:avLst/>
          </a:pr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E116922E-256F-D55A-01CC-0FE8C3ADF1E8}"/>
              </a:ext>
            </a:extLst>
          </p:cNvPr>
          <p:cNvSpPr/>
          <p:nvPr/>
        </p:nvSpPr>
        <p:spPr>
          <a:xfrm rot="12830972" flipV="1">
            <a:off x="781655" y="4206210"/>
            <a:ext cx="2567709" cy="711893"/>
          </a:xfrm>
          <a:prstGeom prst="arc">
            <a:avLst>
              <a:gd name="adj1" fmla="val 18341359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1E5DE59F-5C65-BC40-D5A1-A42B13D847B7}"/>
              </a:ext>
            </a:extLst>
          </p:cNvPr>
          <p:cNvSpPr/>
          <p:nvPr/>
        </p:nvSpPr>
        <p:spPr>
          <a:xfrm rot="19547382">
            <a:off x="1390937" y="4218546"/>
            <a:ext cx="2567709" cy="780195"/>
          </a:xfrm>
          <a:prstGeom prst="arc">
            <a:avLst>
              <a:gd name="adj1" fmla="val 17559337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Rounded Rectangle 67">
            <a:extLst>
              <a:ext uri="{FF2B5EF4-FFF2-40B4-BE49-F238E27FC236}">
                <a16:creationId xmlns:a16="http://schemas.microsoft.com/office/drawing/2014/main" id="{07337FC6-37E8-61CC-40E1-BEC5B6DB01F8}"/>
              </a:ext>
            </a:extLst>
          </p:cNvPr>
          <p:cNvSpPr/>
          <p:nvPr/>
        </p:nvSpPr>
        <p:spPr>
          <a:xfrm>
            <a:off x="4435067" y="4613844"/>
            <a:ext cx="563732" cy="127239"/>
          </a:xfrm>
          <a:prstGeom prst="roundRect">
            <a:avLst>
              <a:gd name="adj" fmla="val 50000"/>
            </a:avLst>
          </a:prstGeom>
          <a:solidFill>
            <a:srgbClr val="354A5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72" panose="020B0503030000000003" pitchFamily="34" charset="0"/>
                <a:cs typeface="72" panose="020B0503030000000003" pitchFamily="34" charset="0"/>
              </a:rPr>
              <a:t>https</a:t>
            </a:r>
            <a:endParaRPr lang="en-DE" sz="120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B094D87-ACEB-9348-9CE8-CB8117A9A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8911" y="2837501"/>
            <a:ext cx="1002610" cy="10026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E7D759-83BE-95D8-893C-01E6199F73AC}"/>
              </a:ext>
            </a:extLst>
          </p:cNvPr>
          <p:cNvSpPr txBox="1"/>
          <p:nvPr/>
        </p:nvSpPr>
        <p:spPr>
          <a:xfrm>
            <a:off x="8719168" y="2321712"/>
            <a:ext cx="2562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Microsoft Sentinel</a:t>
            </a:r>
          </a:p>
          <a:p>
            <a:r>
              <a:rPr lang="de-DE" dirty="0" err="1"/>
              <a:t>for</a:t>
            </a:r>
            <a:r>
              <a:rPr lang="de-DE" dirty="0"/>
              <a:t> SAP</a:t>
            </a:r>
            <a:endParaRPr lang="en-DE" sz="1200" b="0" dirty="0"/>
          </a:p>
        </p:txBody>
      </p:sp>
      <p:cxnSp>
        <p:nvCxnSpPr>
          <p:cNvPr id="45" name="Elbow Connector 128">
            <a:extLst>
              <a:ext uri="{FF2B5EF4-FFF2-40B4-BE49-F238E27FC236}">
                <a16:creationId xmlns:a16="http://schemas.microsoft.com/office/drawing/2014/main" id="{89E883C0-21F2-C86F-85D9-19C5BB52236E}"/>
              </a:ext>
            </a:extLst>
          </p:cNvPr>
          <p:cNvCxnSpPr>
            <a:cxnSpLocks/>
            <a:stCxn id="43" idx="1"/>
            <a:endCxn id="7" idx="3"/>
          </p:cNvCxnSpPr>
          <p:nvPr/>
        </p:nvCxnSpPr>
        <p:spPr>
          <a:xfrm rot="10800000" flipV="1">
            <a:off x="6997147" y="3338806"/>
            <a:ext cx="2501764" cy="1342362"/>
          </a:xfrm>
          <a:prstGeom prst="bentConnector3">
            <a:avLst>
              <a:gd name="adj1" fmla="val 50000"/>
            </a:avLst>
          </a:prstGeom>
          <a:ln w="19050" cap="rnd">
            <a:solidFill>
              <a:srgbClr val="CC00DC"/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152">
            <a:extLst>
              <a:ext uri="{FF2B5EF4-FFF2-40B4-BE49-F238E27FC236}">
                <a16:creationId xmlns:a16="http://schemas.microsoft.com/office/drawing/2014/main" id="{3A9633E3-2C7F-8063-FD0A-E1683F0AE106}"/>
              </a:ext>
            </a:extLst>
          </p:cNvPr>
          <p:cNvSpPr/>
          <p:nvPr/>
        </p:nvSpPr>
        <p:spPr>
          <a:xfrm>
            <a:off x="8468705" y="3251071"/>
            <a:ext cx="426890" cy="165086"/>
          </a:xfrm>
          <a:prstGeom prst="roundRect">
            <a:avLst>
              <a:gd name="adj" fmla="val 50000"/>
            </a:avLst>
          </a:prstGeom>
          <a:solidFill>
            <a:srgbClr val="CC00DC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dirty="0" err="1"/>
              <a:t>OData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38731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356</Words>
  <Application>Microsoft Office PowerPoint</Application>
  <PresentationFormat>Widescreen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72</vt:lpstr>
      <vt:lpstr>Arial</vt:lpstr>
      <vt:lpstr>Arial Black</vt:lpstr>
      <vt:lpstr>Calibri</vt:lpstr>
      <vt:lpstr>Symbol</vt:lpstr>
      <vt:lpstr>Wingdings</vt:lpstr>
      <vt:lpstr>1_DSAG-Technologietage 2024</vt:lpstr>
      <vt:lpstr>TechXChange 2025 – Microsoft Track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260</cp:revision>
  <dcterms:created xsi:type="dcterms:W3CDTF">2018-07-31T15:04:08Z</dcterms:created>
  <dcterms:modified xsi:type="dcterms:W3CDTF">2025-03-06T15:03:42Z</dcterms:modified>
</cp:coreProperties>
</file>